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6" d="100"/>
          <a:sy n="86" d="100"/>
        </p:scale>
        <p:origin x="562"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pic>
        <p:nvPicPr>
          <p:cNvPr id="8" name="Picture 7"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pt-BR"/>
              <a:t>Clique para editar o título Mestre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48A87A34-81AB-432B-8DAE-1953F412C126}" type="datetimeFigureOut">
              <a:rPr lang="en-US" dirty="0"/>
              <a:t>12/8/2020</a:t>
            </a:fld>
            <a:endParaRPr lang="en-US" dirty="0"/>
          </a:p>
        </p:txBody>
      </p:sp>
      <p:sp>
        <p:nvSpPr>
          <p:cNvPr id="5" name="Footer Placeholder 4"/>
          <p:cNvSpPr>
            <a:spLocks noGrp="1"/>
          </p:cNvSpPr>
          <p:nvPr>
            <p:ph type="ftr" sz="quarter" idx="11"/>
          </p:nvPr>
        </p:nvSpPr>
        <p:spPr>
          <a:xfrm>
            <a:off x="1371600" y="4323845"/>
            <a:ext cx="6400800" cy="365125"/>
          </a:xfrm>
        </p:spPr>
        <p:txBody>
          <a:bodyPr/>
          <a:lstStyle/>
          <a:p>
            <a:endParaRPr lang="en-US" dirty="0"/>
          </a:p>
        </p:txBody>
      </p:sp>
      <p:sp>
        <p:nvSpPr>
          <p:cNvPr id="6" name="Slide Number Placeholder 5"/>
          <p:cNvSpPr>
            <a:spLocks noGrp="1"/>
          </p:cNvSpPr>
          <p:nvPr>
            <p:ph type="sldNum" sz="quarter" idx="12"/>
          </p:nvPr>
        </p:nvSpPr>
        <p:spPr>
          <a:xfrm>
            <a:off x="8077200" y="1430866"/>
            <a:ext cx="2743200" cy="365125"/>
          </a:xfrm>
        </p:spPr>
        <p:txBody>
          <a:bodyPr/>
          <a:lstStyle/>
          <a:p>
            <a:fld id="{6D22F896-40B5-4ADD-8801-0D06FADFA095}" type="slidenum">
              <a:rPr lang="en-US" dirty="0"/>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Foto Panorâmica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t-BR"/>
              <a:t>Clique no ícone para adicionar uma imagem</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Date Placeholder 4"/>
          <p:cNvSpPr>
            <a:spLocks noGrp="1"/>
          </p:cNvSpPr>
          <p:nvPr>
            <p:ph type="dt" sz="half" idx="10"/>
          </p:nvPr>
        </p:nvSpPr>
        <p:spPr/>
        <p:txBody>
          <a:bodyPr/>
          <a:lstStyle/>
          <a:p>
            <a:fld id="{48A87A34-81AB-432B-8DAE-1953F412C126}" type="datetimeFigureOut">
              <a:rPr lang="en-US" dirty="0"/>
              <a:t>12/8/2020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ítulo e Legenda">
    <p:spTree>
      <p:nvGrpSpPr>
        <p:cNvPr id="1" name=""/>
        <p:cNvGrpSpPr/>
        <p:nvPr/>
      </p:nvGrpSpPr>
      <p:grpSpPr>
        <a:xfrm>
          <a:off x="0" y="0"/>
          <a:ext cx="0" cy="0"/>
          <a:chOff x="0" y="0"/>
          <a:chExt cx="0" cy="0"/>
        </a:xfrm>
      </p:grpSpPr>
      <p:pic>
        <p:nvPicPr>
          <p:cNvPr id="9" name="Picture 8"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pt-BR"/>
              <a:t>Clique para editar o título Mestre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12/8/2020</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‹nº›</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Citação com Legenda">
    <p:spTree>
      <p:nvGrpSpPr>
        <p:cNvPr id="1" name=""/>
        <p:cNvGrpSpPr/>
        <p:nvPr/>
      </p:nvGrpSpPr>
      <p:grpSpPr>
        <a:xfrm>
          <a:off x="0" y="0"/>
          <a:ext cx="0" cy="0"/>
          <a:chOff x="0" y="0"/>
          <a:chExt cx="0" cy="0"/>
        </a:xfrm>
      </p:grpSpPr>
      <p:pic>
        <p:nvPicPr>
          <p:cNvPr id="11" name="Picture 10"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pt-BR"/>
              <a:t>Clique para editar o título Mestre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12/8/2020</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‹nº›</a:t>
            </a:fld>
            <a:endParaRPr lang="en-US" dirty="0"/>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Cartão de Nome">
    <p:spTree>
      <p:nvGrpSpPr>
        <p:cNvPr id="1" name=""/>
        <p:cNvGrpSpPr/>
        <p:nvPr/>
      </p:nvGrpSpPr>
      <p:grpSpPr>
        <a:xfrm>
          <a:off x="0" y="0"/>
          <a:ext cx="0" cy="0"/>
          <a:chOff x="0" y="0"/>
          <a:chExt cx="0" cy="0"/>
        </a:xfrm>
      </p:grpSpPr>
      <p:pic>
        <p:nvPicPr>
          <p:cNvPr id="8" name="Picture 7"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pt-BR"/>
              <a:t>Clique para editar o título Mestre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48A87A34-81AB-432B-8DAE-1953F412C126}" type="datetimeFigureOut">
              <a:rPr lang="en-US" dirty="0"/>
              <a:pPr/>
              <a:t>12/8/2020</a:t>
            </a:fld>
            <a:endParaRPr lang="en-US" dirty="0"/>
          </a:p>
        </p:txBody>
      </p:sp>
      <p:sp>
        <p:nvSpPr>
          <p:cNvPr id="6" name="Footer Placeholder 5"/>
          <p:cNvSpPr>
            <a:spLocks noGrp="1"/>
          </p:cNvSpPr>
          <p:nvPr>
            <p:ph type="ftr" sz="quarter" idx="11"/>
          </p:nvPr>
        </p:nvSpPr>
        <p:spPr>
          <a:xfrm>
            <a:off x="685800" y="378883"/>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‹nº›</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nas">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pt-BR"/>
              <a:t>Clique para editar o título Mestre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os estilos de texto Mestres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os estilos de texto Mestres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os estilos de texto Mestres</a:t>
            </a:r>
          </a:p>
        </p:txBody>
      </p:sp>
      <p:sp>
        <p:nvSpPr>
          <p:cNvPr id="3" name="Date Placeholder 2"/>
          <p:cNvSpPr>
            <a:spLocks noGrp="1"/>
          </p:cNvSpPr>
          <p:nvPr>
            <p:ph type="dt" sz="half" idx="10"/>
          </p:nvPr>
        </p:nvSpPr>
        <p:spPr/>
        <p:txBody>
          <a:bodyPr/>
          <a:lstStyle/>
          <a:p>
            <a:fld id="{48A87A34-81AB-432B-8DAE-1953F412C126}" type="datetimeFigureOut">
              <a:rPr lang="en-US" dirty="0"/>
              <a:t>12/8/2020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unas de Imagem">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pt-BR"/>
              <a:t>Clique para editar o título Mestre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BR"/>
              <a:t>Clique no ícone para adicionar uma imagem</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os estilos de texto Mestres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BR"/>
              <a:t>Clique no ícone para adicionar uma imagem</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os estilos de texto Mestres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BR"/>
              <a:t>Clique no ícone para adicionar uma imagem</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os estilos de texto Mestres</a:t>
            </a:r>
          </a:p>
        </p:txBody>
      </p:sp>
      <p:sp>
        <p:nvSpPr>
          <p:cNvPr id="3" name="Date Placeholder 2"/>
          <p:cNvSpPr>
            <a:spLocks noGrp="1"/>
          </p:cNvSpPr>
          <p:nvPr>
            <p:ph type="dt" sz="half" idx="10"/>
          </p:nvPr>
        </p:nvSpPr>
        <p:spPr/>
        <p:txBody>
          <a:bodyPr/>
          <a:lstStyle/>
          <a:p>
            <a:fld id="{48A87A34-81AB-432B-8DAE-1953F412C126}" type="datetimeFigureOut">
              <a:rPr lang="en-US" dirty="0"/>
              <a:t>12/8/2020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Texto e Título Vertical">
    <p:spTree>
      <p:nvGrpSpPr>
        <p:cNvPr id="1" name=""/>
        <p:cNvGrpSpPr/>
        <p:nvPr/>
      </p:nvGrpSpPr>
      <p:grpSpPr>
        <a:xfrm>
          <a:off x="0" y="0"/>
          <a:ext cx="0" cy="0"/>
          <a:chOff x="0" y="0"/>
          <a:chExt cx="0" cy="0"/>
        </a:xfrm>
      </p:grpSpPr>
      <p:pic>
        <p:nvPicPr>
          <p:cNvPr id="9" name="Picture 8"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pt-BR"/>
              <a:t>Clique para editar o título Mestre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48A87A34-81AB-432B-8DAE-1953F412C126}" type="datetimeFigureOut">
              <a:rPr lang="en-US" dirty="0"/>
              <a:pPr/>
              <a:t>12/8/2020</a:t>
            </a:fld>
            <a:endParaRPr lang="en-US" dirty="0"/>
          </a:p>
        </p:txBody>
      </p:sp>
      <p:sp>
        <p:nvSpPr>
          <p:cNvPr id="5" name="Footer Placeholder 4"/>
          <p:cNvSpPr>
            <a:spLocks noGrp="1"/>
          </p:cNvSpPr>
          <p:nvPr>
            <p:ph type="ftr" sz="quarter" idx="11"/>
          </p:nvPr>
        </p:nvSpPr>
        <p:spPr>
          <a:xfrm>
            <a:off x="685800" y="381000"/>
            <a:ext cx="6991492" cy="36512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Cabeçalho da Seção">
    <p:spTree>
      <p:nvGrpSpPr>
        <p:cNvPr id="1" name=""/>
        <p:cNvGrpSpPr/>
        <p:nvPr/>
      </p:nvGrpSpPr>
      <p:grpSpPr>
        <a:xfrm>
          <a:off x="0" y="0"/>
          <a:ext cx="0" cy="0"/>
          <a:chOff x="0" y="0"/>
          <a:chExt cx="0" cy="0"/>
        </a:xfrm>
      </p:grpSpPr>
      <p:pic>
        <p:nvPicPr>
          <p:cNvPr id="8" name="Picture 7"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pt-BR"/>
              <a:t>Clique para editar o título Mestre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a:t>Clique para editar os estilos de texto Mestres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12/8/2020</a:t>
            </a:fld>
            <a:endParaRPr lang="en-US" dirty="0"/>
          </a:p>
        </p:txBody>
      </p:sp>
      <p:sp>
        <p:nvSpPr>
          <p:cNvPr id="5" name="Footer Placeholder 4"/>
          <p:cNvSpPr>
            <a:spLocks noGrp="1"/>
          </p:cNvSpPr>
          <p:nvPr>
            <p:ph type="ftr" sz="quarter" idx="11"/>
          </p:nvPr>
        </p:nvSpPr>
        <p:spPr>
          <a:xfrm>
            <a:off x="685800" y="381001"/>
            <a:ext cx="6991492" cy="36406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12/8/2020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pt-BR"/>
              <a:t>Clique para editar o título Mestre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4" name="Content Placeholder 3"/>
          <p:cNvSpPr>
            <a:spLocks noGrp="1"/>
          </p:cNvSpPr>
          <p:nvPr>
            <p:ph sz="half" idx="2"/>
          </p:nvPr>
        </p:nvSpPr>
        <p:spPr>
          <a:xfrm>
            <a:off x="685800" y="3132666"/>
            <a:ext cx="5311775" cy="3086019"/>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6" name="Content Placeholder 5"/>
          <p:cNvSpPr>
            <a:spLocks noGrp="1"/>
          </p:cNvSpPr>
          <p:nvPr>
            <p:ph sz="quarter" idx="4"/>
          </p:nvPr>
        </p:nvSpPr>
        <p:spPr>
          <a:xfrm>
            <a:off x="6172200" y="3132666"/>
            <a:ext cx="5334000" cy="3086019"/>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12/8/2020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12/8/2020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12/8/2020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pt-BR"/>
              <a:t>Clique para editar o título Mestre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Date Placeholder 4"/>
          <p:cNvSpPr>
            <a:spLocks noGrp="1"/>
          </p:cNvSpPr>
          <p:nvPr>
            <p:ph type="dt" sz="half" idx="10"/>
          </p:nvPr>
        </p:nvSpPr>
        <p:spPr/>
        <p:txBody>
          <a:bodyPr/>
          <a:lstStyle/>
          <a:p>
            <a:fld id="{48A87A34-81AB-432B-8DAE-1953F412C126}" type="datetimeFigureOut">
              <a:rPr lang="en-US" dirty="0"/>
              <a:t>12/8/2020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t-BR"/>
              <a:t>Clique no ícone para adicionar uma imagem</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Date Placeholder 4"/>
          <p:cNvSpPr>
            <a:spLocks noGrp="1"/>
          </p:cNvSpPr>
          <p:nvPr>
            <p:ph type="dt" sz="half" idx="10"/>
          </p:nvPr>
        </p:nvSpPr>
        <p:spPr/>
        <p:txBody>
          <a:bodyPr/>
          <a:lstStyle/>
          <a:p>
            <a:fld id="{48A87A34-81AB-432B-8DAE-1953F412C126}" type="datetimeFigureOut">
              <a:rPr lang="en-US" dirty="0"/>
              <a:t>12/8/2020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descr="C2-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pt-BR"/>
              <a:t>Clique para editar o título Mestre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12/8/2020</a:t>
            </a:fld>
            <a:endParaRPr lang="en-US" dirty="0"/>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hyperlink" Target="https://www.revistaprosaversoearte.com/adelia-prado-poemas/" TargetMode="Externa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hyperlink" Target="http://www.elfikurten.com.br/2013/01/fernando-pessoa-o-poeta-de-multiplos-eus_30.html" TargetMode="Externa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B36CC45-B2D5-4A81-9A1C-7336EA0D7934}"/>
              </a:ext>
            </a:extLst>
          </p:cNvPr>
          <p:cNvSpPr>
            <a:spLocks noGrp="1"/>
          </p:cNvSpPr>
          <p:nvPr>
            <p:ph type="ctrTitle"/>
          </p:nvPr>
        </p:nvSpPr>
        <p:spPr>
          <a:xfrm>
            <a:off x="1185168" y="2516452"/>
            <a:ext cx="9448800" cy="1825096"/>
          </a:xfrm>
        </p:spPr>
        <p:txBody>
          <a:bodyPr>
            <a:normAutofit fontScale="90000"/>
          </a:bodyPr>
          <a:lstStyle/>
          <a:p>
            <a:pPr algn="ctr"/>
            <a:br>
              <a:rPr lang="pt-BR" sz="3600" b="1" i="0" dirty="0">
                <a:solidFill>
                  <a:srgbClr val="FF0000"/>
                </a:solidFill>
                <a:effectLst/>
                <a:latin typeface="Roboto"/>
              </a:rPr>
            </a:br>
            <a:br>
              <a:rPr lang="pt-BR" sz="4400" b="1" i="0" dirty="0">
                <a:solidFill>
                  <a:schemeClr val="accent1"/>
                </a:solidFill>
                <a:effectLst/>
                <a:latin typeface="Roboto"/>
              </a:rPr>
            </a:br>
            <a:r>
              <a:rPr lang="pt-BR" sz="4400" b="1" i="0" dirty="0">
                <a:solidFill>
                  <a:schemeClr val="accent1"/>
                </a:solidFill>
                <a:effectLst/>
                <a:latin typeface="Roboto"/>
              </a:rPr>
              <a:t>‘Ensinando a tristeza’</a:t>
            </a:r>
            <a:br>
              <a:rPr lang="pt-BR" sz="4400" b="1" i="0" dirty="0">
                <a:solidFill>
                  <a:schemeClr val="accent1"/>
                </a:solidFill>
                <a:effectLst/>
                <a:latin typeface="Roboto"/>
              </a:rPr>
            </a:br>
            <a:r>
              <a:rPr lang="pt-BR" sz="4400" b="1" i="0" dirty="0">
                <a:solidFill>
                  <a:schemeClr val="accent1"/>
                </a:solidFill>
                <a:effectLst/>
                <a:latin typeface="Roboto"/>
              </a:rPr>
              <a:t>um fabuloso conto de Rubem Alves</a:t>
            </a:r>
            <a:br>
              <a:rPr lang="pt-BR" sz="4400" b="1" i="0" dirty="0">
                <a:solidFill>
                  <a:schemeClr val="accent1"/>
                </a:solidFill>
                <a:effectLst/>
                <a:latin typeface="Roboto"/>
              </a:rPr>
            </a:br>
            <a:endParaRPr lang="pt-BR" sz="4400" dirty="0">
              <a:solidFill>
                <a:schemeClr val="accent1"/>
              </a:solidFill>
            </a:endParaRPr>
          </a:p>
        </p:txBody>
      </p:sp>
    </p:spTree>
    <p:extLst>
      <p:ext uri="{BB962C8B-B14F-4D97-AF65-F5344CB8AC3E}">
        <p14:creationId xmlns:p14="http://schemas.microsoft.com/office/powerpoint/2010/main" val="21741688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593A314-3A3C-48B2-9F11-B7DF33F313AA}"/>
              </a:ext>
            </a:extLst>
          </p:cNvPr>
          <p:cNvSpPr>
            <a:spLocks noGrp="1"/>
          </p:cNvSpPr>
          <p:nvPr>
            <p:ph type="title"/>
          </p:nvPr>
        </p:nvSpPr>
        <p:spPr>
          <a:xfrm>
            <a:off x="685800" y="753533"/>
            <a:ext cx="10970581" cy="3090498"/>
          </a:xfrm>
        </p:spPr>
        <p:txBody>
          <a:bodyPr>
            <a:normAutofit/>
          </a:bodyPr>
          <a:lstStyle/>
          <a:p>
            <a:pPr algn="ctr"/>
            <a:r>
              <a:rPr lang="pt-BR" sz="2800" b="0" i="0" dirty="0">
                <a:solidFill>
                  <a:schemeClr val="accent3">
                    <a:lumMod val="75000"/>
                  </a:schemeClr>
                </a:solidFill>
                <a:effectLst/>
                <a:latin typeface="Verdana" panose="020B0604030504040204" pitchFamily="34" charset="0"/>
              </a:rPr>
              <a:t>Meus amigos podem ficar tranquilos. </a:t>
            </a:r>
            <a:br>
              <a:rPr lang="pt-BR" sz="2800" b="0" i="0" dirty="0">
                <a:solidFill>
                  <a:schemeClr val="accent3">
                    <a:lumMod val="75000"/>
                  </a:schemeClr>
                </a:solidFill>
                <a:effectLst/>
                <a:latin typeface="Verdana" panose="020B0604030504040204" pitchFamily="34" charset="0"/>
              </a:rPr>
            </a:br>
            <a:r>
              <a:rPr lang="pt-BR" sz="2800" b="0" i="0" dirty="0">
                <a:solidFill>
                  <a:schemeClr val="accent3">
                    <a:lumMod val="75000"/>
                  </a:schemeClr>
                </a:solidFill>
                <a:effectLst/>
                <a:latin typeface="Verdana" panose="020B0604030504040204" pitchFamily="34" charset="0"/>
              </a:rPr>
              <a:t>Sou triste sim. Mas minha tristeza </a:t>
            </a:r>
            <a:r>
              <a:rPr lang="pt-BR" sz="2800" b="0" i="1" dirty="0">
                <a:solidFill>
                  <a:schemeClr val="accent1"/>
                </a:solidFill>
                <a:effectLst/>
                <a:latin typeface="Verdana" panose="020B0604030504040204" pitchFamily="34" charset="0"/>
              </a:rPr>
              <a:t>“</a:t>
            </a:r>
            <a:r>
              <a:rPr lang="pt-BR" sz="2800" b="1" i="1" dirty="0">
                <a:solidFill>
                  <a:schemeClr val="accent1"/>
                </a:solidFill>
                <a:effectLst/>
                <a:latin typeface="Verdana" panose="020B0604030504040204" pitchFamily="34" charset="0"/>
              </a:rPr>
              <a:t>é natural e justa e é o que deve estar na alma…”</a:t>
            </a:r>
            <a:r>
              <a:rPr lang="pt-BR" sz="2800" b="1" i="0" dirty="0">
                <a:solidFill>
                  <a:schemeClr val="accent1"/>
                </a:solidFill>
                <a:effectLst/>
                <a:latin typeface="Verdana" panose="020B0604030504040204" pitchFamily="34" charset="0"/>
              </a:rPr>
              <a:t>. </a:t>
            </a:r>
            <a:br>
              <a:rPr lang="pt-BR" sz="2800" b="1" i="0" dirty="0">
                <a:solidFill>
                  <a:schemeClr val="accent1"/>
                </a:solidFill>
                <a:effectLst/>
                <a:latin typeface="Verdana" panose="020B0604030504040204" pitchFamily="34" charset="0"/>
              </a:rPr>
            </a:br>
            <a:br>
              <a:rPr lang="pt-BR" sz="2800" b="0" i="0" dirty="0">
                <a:solidFill>
                  <a:srgbClr val="222222"/>
                </a:solidFill>
                <a:effectLst/>
                <a:latin typeface="Verdana" panose="020B0604030504040204" pitchFamily="34" charset="0"/>
              </a:rPr>
            </a:br>
            <a:r>
              <a:rPr lang="pt-BR" sz="2800" b="0" i="0" dirty="0">
                <a:solidFill>
                  <a:srgbClr val="222222"/>
                </a:solidFill>
                <a:effectLst/>
                <a:latin typeface="Verdana" panose="020B0604030504040204" pitchFamily="34" charset="0"/>
              </a:rPr>
              <a:t>Volto às Escrituras Sagradas: </a:t>
            </a:r>
            <a:br>
              <a:rPr lang="pt-BR" sz="2800" b="0" i="0" dirty="0">
                <a:solidFill>
                  <a:srgbClr val="222222"/>
                </a:solidFill>
                <a:effectLst/>
                <a:latin typeface="Verdana" panose="020B0604030504040204" pitchFamily="34" charset="0"/>
              </a:rPr>
            </a:br>
            <a:r>
              <a:rPr lang="pt-BR" sz="2800" b="1" i="1" dirty="0">
                <a:solidFill>
                  <a:schemeClr val="accent1"/>
                </a:solidFill>
                <a:effectLst/>
                <a:latin typeface="Verdana" panose="020B0604030504040204" pitchFamily="34" charset="0"/>
              </a:rPr>
              <a:t>“Com a tristeza do rosto se faz melhor o coração”</a:t>
            </a:r>
            <a:r>
              <a:rPr lang="pt-BR" sz="2800" b="1" i="0" dirty="0">
                <a:solidFill>
                  <a:schemeClr val="accent1"/>
                </a:solidFill>
                <a:effectLst/>
                <a:latin typeface="Verdana" panose="020B0604030504040204" pitchFamily="34" charset="0"/>
              </a:rPr>
              <a:t>.</a:t>
            </a:r>
            <a:endParaRPr lang="pt-BR" sz="2800" b="1" dirty="0">
              <a:solidFill>
                <a:schemeClr val="accent1"/>
              </a:solidFill>
            </a:endParaRPr>
          </a:p>
        </p:txBody>
      </p:sp>
    </p:spTree>
    <p:extLst>
      <p:ext uri="{BB962C8B-B14F-4D97-AF65-F5344CB8AC3E}">
        <p14:creationId xmlns:p14="http://schemas.microsoft.com/office/powerpoint/2010/main" val="8317658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02B6AA8-37A0-411F-B93F-94D11C0C01BB}"/>
              </a:ext>
            </a:extLst>
          </p:cNvPr>
          <p:cNvSpPr>
            <a:spLocks noGrp="1"/>
          </p:cNvSpPr>
          <p:nvPr>
            <p:ph type="title"/>
          </p:nvPr>
        </p:nvSpPr>
        <p:spPr/>
        <p:txBody>
          <a:bodyPr/>
          <a:lstStyle/>
          <a:p>
            <a:r>
              <a:rPr lang="pt-BR" sz="2000" b="0" i="0" dirty="0">
                <a:solidFill>
                  <a:srgbClr val="808080"/>
                </a:solidFill>
                <a:effectLst/>
                <a:latin typeface="Verdana" panose="020B0604030504040204" pitchFamily="34" charset="0"/>
              </a:rPr>
              <a:t>Rubem Alves, no livro </a:t>
            </a:r>
            <a:r>
              <a:rPr lang="pt-BR" sz="2000" b="0" i="1" dirty="0">
                <a:solidFill>
                  <a:srgbClr val="808080"/>
                </a:solidFill>
                <a:effectLst/>
                <a:latin typeface="Verdana" panose="020B0604030504040204" pitchFamily="34" charset="0"/>
              </a:rPr>
              <a:t>“Pimentas – para provocar um incêndio, não é preciso fogo”</a:t>
            </a:r>
            <a:r>
              <a:rPr lang="pt-BR" sz="2000" b="0" i="0" dirty="0">
                <a:solidFill>
                  <a:srgbClr val="808080"/>
                </a:solidFill>
                <a:effectLst/>
                <a:latin typeface="Verdana" panose="020B0604030504040204" pitchFamily="34" charset="0"/>
              </a:rPr>
              <a:t>. {contos} Editora Planeta, 2012</a:t>
            </a:r>
            <a:r>
              <a:rPr lang="pt-BR" b="0" i="0" dirty="0">
                <a:solidFill>
                  <a:srgbClr val="808080"/>
                </a:solidFill>
                <a:effectLst/>
                <a:latin typeface="Verdana" panose="020B0604030504040204" pitchFamily="34" charset="0"/>
              </a:rPr>
              <a:t>.</a:t>
            </a:r>
            <a:endParaRPr lang="pt-BR" dirty="0"/>
          </a:p>
        </p:txBody>
      </p:sp>
    </p:spTree>
    <p:extLst>
      <p:ext uri="{BB962C8B-B14F-4D97-AF65-F5344CB8AC3E}">
        <p14:creationId xmlns:p14="http://schemas.microsoft.com/office/powerpoint/2010/main" val="4616825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9D2E7F5-328E-4082-80D5-DD391D795D09}"/>
              </a:ext>
            </a:extLst>
          </p:cNvPr>
          <p:cNvSpPr>
            <a:spLocks noGrp="1"/>
          </p:cNvSpPr>
          <p:nvPr>
            <p:ph type="title"/>
          </p:nvPr>
        </p:nvSpPr>
        <p:spPr>
          <a:xfrm>
            <a:off x="747943" y="1348337"/>
            <a:ext cx="10952825" cy="3703057"/>
          </a:xfrm>
        </p:spPr>
        <p:txBody>
          <a:bodyPr>
            <a:noAutofit/>
          </a:bodyPr>
          <a:lstStyle/>
          <a:p>
            <a:pPr algn="ctr">
              <a:lnSpc>
                <a:spcPct val="100000"/>
              </a:lnSpc>
            </a:pPr>
            <a:r>
              <a:rPr lang="pt-BR" sz="2800" i="0" dirty="0">
                <a:solidFill>
                  <a:schemeClr val="accent3">
                    <a:lumMod val="50000"/>
                  </a:schemeClr>
                </a:solidFill>
                <a:effectLst/>
                <a:latin typeface="Verdana" panose="020B0604030504040204" pitchFamily="34" charset="0"/>
              </a:rPr>
              <a:t>Gosto de ler as Escrituras Sagradas. Mas leio como quem garimpa ouro. </a:t>
            </a:r>
            <a:br>
              <a:rPr lang="pt-BR" sz="2800" i="0" dirty="0">
                <a:solidFill>
                  <a:schemeClr val="accent3">
                    <a:lumMod val="50000"/>
                  </a:schemeClr>
                </a:solidFill>
                <a:effectLst/>
                <a:latin typeface="Verdana" panose="020B0604030504040204" pitchFamily="34" charset="0"/>
              </a:rPr>
            </a:br>
            <a:br>
              <a:rPr lang="pt-BR" sz="2800" i="0" dirty="0">
                <a:solidFill>
                  <a:schemeClr val="accent3">
                    <a:lumMod val="50000"/>
                  </a:schemeClr>
                </a:solidFill>
                <a:effectLst/>
                <a:latin typeface="Verdana" panose="020B0604030504040204" pitchFamily="34" charset="0"/>
              </a:rPr>
            </a:br>
            <a:r>
              <a:rPr lang="pt-BR" sz="2800" b="1" i="0" dirty="0">
                <a:solidFill>
                  <a:schemeClr val="accent1"/>
                </a:solidFill>
                <a:effectLst/>
                <a:latin typeface="Verdana" panose="020B0604030504040204" pitchFamily="34" charset="0"/>
              </a:rPr>
              <a:t>Para se encontrar uma pequena pepita, quanto cascalho há de se jogar fora</a:t>
            </a:r>
            <a:br>
              <a:rPr lang="pt-BR" sz="2800" b="1" i="0" dirty="0">
                <a:solidFill>
                  <a:schemeClr val="accent1"/>
                </a:solidFill>
                <a:effectLst/>
                <a:latin typeface="Verdana" panose="020B0604030504040204" pitchFamily="34" charset="0"/>
              </a:rPr>
            </a:br>
            <a:br>
              <a:rPr lang="pt-BR" sz="2800" b="1" i="0" dirty="0">
                <a:solidFill>
                  <a:schemeClr val="accent1"/>
                </a:solidFill>
                <a:effectLst/>
                <a:latin typeface="Verdana" panose="020B0604030504040204" pitchFamily="34" charset="0"/>
              </a:rPr>
            </a:br>
            <a:r>
              <a:rPr lang="pt-BR" sz="2800" i="0" dirty="0">
                <a:solidFill>
                  <a:schemeClr val="accent3">
                    <a:lumMod val="50000"/>
                  </a:schemeClr>
                </a:solidFill>
                <a:effectLst/>
                <a:latin typeface="Verdana" panose="020B0604030504040204" pitchFamily="34" charset="0"/>
              </a:rPr>
              <a:t>Acho até que foi arte de Deus… Foi ele mesmo que misturou cascalho e pepitas, alegria e tristeza (...)</a:t>
            </a:r>
            <a:br>
              <a:rPr lang="pt-BR" sz="2800" i="0" dirty="0">
                <a:solidFill>
                  <a:schemeClr val="accent3">
                    <a:lumMod val="50000"/>
                  </a:schemeClr>
                </a:solidFill>
                <a:effectLst/>
                <a:latin typeface="Verdana" panose="020B0604030504040204" pitchFamily="34" charset="0"/>
              </a:rPr>
            </a:br>
            <a:endParaRPr lang="pt-BR" sz="2800" dirty="0"/>
          </a:p>
        </p:txBody>
      </p:sp>
    </p:spTree>
    <p:extLst>
      <p:ext uri="{BB962C8B-B14F-4D97-AF65-F5344CB8AC3E}">
        <p14:creationId xmlns:p14="http://schemas.microsoft.com/office/powerpoint/2010/main" val="7201652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7124378-508E-4F25-B418-9FC7964B4F63}"/>
              </a:ext>
            </a:extLst>
          </p:cNvPr>
          <p:cNvSpPr>
            <a:spLocks noGrp="1"/>
          </p:cNvSpPr>
          <p:nvPr>
            <p:ph type="title"/>
          </p:nvPr>
        </p:nvSpPr>
        <p:spPr>
          <a:xfrm>
            <a:off x="685800" y="753533"/>
            <a:ext cx="10820399" cy="3232541"/>
          </a:xfrm>
        </p:spPr>
        <p:txBody>
          <a:bodyPr>
            <a:normAutofit/>
          </a:bodyPr>
          <a:lstStyle/>
          <a:p>
            <a:r>
              <a:rPr lang="pt-BR" sz="2800" b="0" i="0" dirty="0">
                <a:solidFill>
                  <a:schemeClr val="accent3">
                    <a:lumMod val="50000"/>
                  </a:schemeClr>
                </a:solidFill>
                <a:effectLst/>
                <a:latin typeface="Verdana" panose="020B0604030504040204" pitchFamily="34" charset="0"/>
              </a:rPr>
              <a:t>Nas minhas garimpagens pelas Escrituras Sagradas encontrei esta pepita: </a:t>
            </a:r>
            <a:br>
              <a:rPr lang="pt-BR" sz="2800" b="0" i="0" dirty="0">
                <a:solidFill>
                  <a:schemeClr val="accent3">
                    <a:lumMod val="50000"/>
                  </a:schemeClr>
                </a:solidFill>
                <a:effectLst/>
                <a:latin typeface="Verdana" panose="020B0604030504040204" pitchFamily="34" charset="0"/>
              </a:rPr>
            </a:br>
            <a:br>
              <a:rPr lang="pt-BR" sz="2800" b="0" i="0" dirty="0">
                <a:solidFill>
                  <a:schemeClr val="accent3">
                    <a:lumMod val="50000"/>
                  </a:schemeClr>
                </a:solidFill>
                <a:effectLst/>
                <a:latin typeface="Verdana" panose="020B0604030504040204" pitchFamily="34" charset="0"/>
              </a:rPr>
            </a:br>
            <a:br>
              <a:rPr lang="pt-BR" sz="2800" b="0" i="0" dirty="0">
                <a:solidFill>
                  <a:schemeClr val="accent3">
                    <a:lumMod val="50000"/>
                  </a:schemeClr>
                </a:solidFill>
                <a:effectLst/>
                <a:latin typeface="Verdana" panose="020B0604030504040204" pitchFamily="34" charset="0"/>
              </a:rPr>
            </a:br>
            <a:r>
              <a:rPr lang="pt-BR" sz="2800" b="1" i="1" dirty="0">
                <a:solidFill>
                  <a:schemeClr val="accent1"/>
                </a:solidFill>
                <a:effectLst/>
                <a:latin typeface="Verdana" panose="020B0604030504040204" pitchFamily="34" charset="0"/>
              </a:rPr>
              <a:t>“Melhor é a tristeza que o riso. Porque com a tristeza do rosto se faz melhor o coração”</a:t>
            </a:r>
            <a:r>
              <a:rPr lang="pt-BR" sz="2800" b="1" i="0" dirty="0">
                <a:solidFill>
                  <a:schemeClr val="accent1"/>
                </a:solidFill>
                <a:effectLst/>
                <a:latin typeface="Verdana" panose="020B0604030504040204" pitchFamily="34" charset="0"/>
              </a:rPr>
              <a:t>.</a:t>
            </a:r>
            <a:br>
              <a:rPr lang="pt-BR" sz="2800" b="1" i="0" dirty="0">
                <a:solidFill>
                  <a:schemeClr val="accent1"/>
                </a:solidFill>
                <a:effectLst/>
                <a:latin typeface="Verdana" panose="020B0604030504040204" pitchFamily="34" charset="0"/>
              </a:rPr>
            </a:br>
            <a:br>
              <a:rPr lang="pt-BR" sz="2800" b="1" i="0" dirty="0">
                <a:solidFill>
                  <a:schemeClr val="accent1"/>
                </a:solidFill>
                <a:effectLst/>
                <a:latin typeface="Verdana" panose="020B0604030504040204" pitchFamily="34" charset="0"/>
              </a:rPr>
            </a:br>
            <a:endParaRPr lang="pt-BR" sz="2800" b="1" dirty="0">
              <a:solidFill>
                <a:schemeClr val="accent1"/>
              </a:solidFill>
            </a:endParaRPr>
          </a:p>
        </p:txBody>
      </p:sp>
    </p:spTree>
    <p:extLst>
      <p:ext uri="{BB962C8B-B14F-4D97-AF65-F5344CB8AC3E}">
        <p14:creationId xmlns:p14="http://schemas.microsoft.com/office/powerpoint/2010/main" val="9595904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F0BE7F0-DFA3-48D0-9E21-5D575B47F154}"/>
              </a:ext>
            </a:extLst>
          </p:cNvPr>
          <p:cNvSpPr>
            <a:spLocks noGrp="1"/>
          </p:cNvSpPr>
          <p:nvPr>
            <p:ph type="title"/>
          </p:nvPr>
        </p:nvSpPr>
        <p:spPr>
          <a:xfrm>
            <a:off x="603682" y="887767"/>
            <a:ext cx="10906587" cy="3169328"/>
          </a:xfrm>
        </p:spPr>
        <p:txBody>
          <a:bodyPr>
            <a:normAutofit fontScale="90000"/>
          </a:bodyPr>
          <a:lstStyle/>
          <a:p>
            <a:r>
              <a:rPr lang="pt-BR" b="1" i="1" dirty="0">
                <a:solidFill>
                  <a:schemeClr val="accent1"/>
                </a:solidFill>
                <a:effectLst/>
                <a:latin typeface="Verdana" panose="020B0604030504040204" pitchFamily="34" charset="0"/>
              </a:rPr>
              <a:t>“</a:t>
            </a:r>
            <a:r>
              <a:rPr lang="pt-BR" sz="3100" b="1" i="1" dirty="0">
                <a:solidFill>
                  <a:schemeClr val="accent1"/>
                </a:solidFill>
                <a:effectLst/>
                <a:latin typeface="Verdana" panose="020B0604030504040204" pitchFamily="34" charset="0"/>
              </a:rPr>
              <a:t>Pode-se ensinar compaixão?”</a:t>
            </a:r>
            <a:r>
              <a:rPr lang="pt-BR" sz="3100" b="1" i="0" dirty="0">
                <a:solidFill>
                  <a:schemeClr val="accent1"/>
                </a:solidFill>
                <a:effectLst/>
                <a:latin typeface="Verdana" panose="020B0604030504040204" pitchFamily="34" charset="0"/>
              </a:rPr>
              <a:t>. </a:t>
            </a:r>
            <a:r>
              <a:rPr lang="pt-BR" sz="3100" b="0" i="0" dirty="0">
                <a:solidFill>
                  <a:schemeClr val="accent3">
                    <a:lumMod val="50000"/>
                  </a:schemeClr>
                </a:solidFill>
                <a:effectLst/>
                <a:latin typeface="Verdana" panose="020B0604030504040204" pitchFamily="34" charset="0"/>
              </a:rPr>
              <a:t>Essa pergunta surgiu quando minha neta, sem razão alguma, deixou a mesa no meio do almoço e foi para a sala da televisão chorar. Fui atrás dela para entender a razão do seu choro. Ela me disse: </a:t>
            </a:r>
            <a:r>
              <a:rPr lang="pt-BR" sz="3100" b="0" i="1" dirty="0">
                <a:solidFill>
                  <a:schemeClr val="accent1"/>
                </a:solidFill>
                <a:effectLst/>
                <a:latin typeface="Verdana" panose="020B0604030504040204" pitchFamily="34" charset="0"/>
              </a:rPr>
              <a:t>“</a:t>
            </a:r>
            <a:r>
              <a:rPr lang="pt-BR" sz="3100" b="1" i="1" dirty="0">
                <a:solidFill>
                  <a:schemeClr val="accent1"/>
                </a:solidFill>
                <a:effectLst/>
                <a:latin typeface="Verdana" panose="020B0604030504040204" pitchFamily="34" charset="0"/>
              </a:rPr>
              <a:t>Vô, quando eu vejo uma pessoa chorando, o meu coração fica triste junto ao coração dela…”</a:t>
            </a:r>
            <a:r>
              <a:rPr lang="pt-BR" sz="3100" b="1" i="0" dirty="0">
                <a:solidFill>
                  <a:schemeClr val="accent1"/>
                </a:solidFill>
                <a:effectLst/>
                <a:latin typeface="Verdana" panose="020B0604030504040204" pitchFamily="34" charset="0"/>
              </a:rPr>
              <a:t>.</a:t>
            </a:r>
            <a:endParaRPr lang="pt-BR" sz="3100" b="1" dirty="0">
              <a:solidFill>
                <a:schemeClr val="accent1"/>
              </a:solidFill>
            </a:endParaRPr>
          </a:p>
        </p:txBody>
      </p:sp>
    </p:spTree>
    <p:extLst>
      <p:ext uri="{BB962C8B-B14F-4D97-AF65-F5344CB8AC3E}">
        <p14:creationId xmlns:p14="http://schemas.microsoft.com/office/powerpoint/2010/main" val="689643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FF8D930-E427-4E6C-95BE-DE0753AC6693}"/>
              </a:ext>
            </a:extLst>
          </p:cNvPr>
          <p:cNvSpPr>
            <a:spLocks noGrp="1"/>
          </p:cNvSpPr>
          <p:nvPr>
            <p:ph type="title"/>
          </p:nvPr>
        </p:nvSpPr>
        <p:spPr/>
        <p:txBody>
          <a:bodyPr>
            <a:normAutofit/>
          </a:bodyPr>
          <a:lstStyle/>
          <a:p>
            <a:r>
              <a:rPr lang="pt-BR" sz="2800" b="0" i="0" dirty="0">
                <a:solidFill>
                  <a:schemeClr val="accent3">
                    <a:lumMod val="50000"/>
                  </a:schemeClr>
                </a:solidFill>
                <a:effectLst/>
                <a:latin typeface="Verdana" panose="020B0604030504040204" pitchFamily="34" charset="0"/>
              </a:rPr>
              <a:t>Sem o saber, a menina havia definido o que é a compaixão. Eu não disse. Quem disse foi a </a:t>
            </a:r>
            <a:r>
              <a:rPr lang="pt-BR" sz="2800" b="0" i="0" u="none" strike="noStrike" dirty="0">
                <a:solidFill>
                  <a:schemeClr val="accent3">
                    <a:lumMod val="50000"/>
                  </a:schemeClr>
                </a:solidFill>
                <a:effectLst/>
                <a:latin typeface="Verdana" panose="020B0604030504040204" pitchFamily="34" charset="0"/>
                <a:hlinkClick r:id="rId2">
                  <a:extLst>
                    <a:ext uri="{A12FA001-AC4F-418D-AE19-62706E023703}">
                      <ahyp:hlinkClr xmlns:ahyp="http://schemas.microsoft.com/office/drawing/2018/hyperlinkcolor" val="tx"/>
                    </a:ext>
                  </a:extLst>
                </a:hlinkClick>
              </a:rPr>
              <a:t>Adélia</a:t>
            </a:r>
            <a:r>
              <a:rPr lang="pt-BR" sz="2800" b="0" i="0" dirty="0">
                <a:solidFill>
                  <a:schemeClr val="accent3">
                    <a:lumMod val="50000"/>
                  </a:schemeClr>
                </a:solidFill>
                <a:effectLst/>
                <a:latin typeface="Verdana" panose="020B0604030504040204" pitchFamily="34" charset="0"/>
              </a:rPr>
              <a:t>, que</a:t>
            </a:r>
            <a:r>
              <a:rPr lang="pt-BR" sz="2800" b="0" i="1" dirty="0">
                <a:solidFill>
                  <a:schemeClr val="accent3">
                    <a:lumMod val="50000"/>
                  </a:schemeClr>
                </a:solidFill>
                <a:effectLst/>
                <a:latin typeface="Verdana" panose="020B0604030504040204" pitchFamily="34" charset="0"/>
              </a:rPr>
              <a:t> </a:t>
            </a:r>
            <a:r>
              <a:rPr lang="pt-BR" sz="2800" b="0" i="1" dirty="0">
                <a:solidFill>
                  <a:schemeClr val="accent1"/>
                </a:solidFill>
                <a:effectLst/>
                <a:latin typeface="Verdana" panose="020B0604030504040204" pitchFamily="34" charset="0"/>
              </a:rPr>
              <a:t>“</a:t>
            </a:r>
            <a:r>
              <a:rPr lang="pt-BR" sz="2800" b="1" i="1" dirty="0">
                <a:solidFill>
                  <a:schemeClr val="accent1"/>
                </a:solidFill>
                <a:effectLst/>
                <a:latin typeface="Verdana" panose="020B0604030504040204" pitchFamily="34" charset="0"/>
              </a:rPr>
              <a:t>a poesia é pura compaixão”</a:t>
            </a:r>
            <a:r>
              <a:rPr lang="pt-BR" sz="2800" b="1" i="0" dirty="0">
                <a:solidFill>
                  <a:schemeClr val="accent1"/>
                </a:solidFill>
                <a:effectLst/>
                <a:latin typeface="Verdana" panose="020B0604030504040204" pitchFamily="34" charset="0"/>
              </a:rPr>
              <a:t>. </a:t>
            </a:r>
            <a:r>
              <a:rPr lang="pt-BR" sz="2800" b="0" i="0" dirty="0">
                <a:solidFill>
                  <a:schemeClr val="accent3">
                    <a:lumMod val="50000"/>
                  </a:schemeClr>
                </a:solidFill>
                <a:effectLst/>
                <a:latin typeface="Verdana" panose="020B0604030504040204" pitchFamily="34" charset="0"/>
              </a:rPr>
              <a:t>A poesia é triste. E acrescentou, pra ninguém entender, </a:t>
            </a:r>
            <a:r>
              <a:rPr lang="pt-BR" sz="2800" b="1" i="0" dirty="0">
                <a:solidFill>
                  <a:schemeClr val="accent1"/>
                </a:solidFill>
                <a:effectLst/>
                <a:latin typeface="Verdana" panose="020B0604030504040204" pitchFamily="34" charset="0"/>
              </a:rPr>
              <a:t>“por prazer da tristeza eu vivo alegre”.</a:t>
            </a:r>
            <a:endParaRPr lang="pt-BR" sz="2800" b="1" dirty="0">
              <a:solidFill>
                <a:schemeClr val="accent1"/>
              </a:solidFill>
            </a:endParaRPr>
          </a:p>
        </p:txBody>
      </p:sp>
    </p:spTree>
    <p:extLst>
      <p:ext uri="{BB962C8B-B14F-4D97-AF65-F5344CB8AC3E}">
        <p14:creationId xmlns:p14="http://schemas.microsoft.com/office/powerpoint/2010/main" val="11627767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31F4DBF-FF21-4EEF-84D4-124C82469B82}"/>
              </a:ext>
            </a:extLst>
          </p:cNvPr>
          <p:cNvSpPr>
            <a:spLocks noGrp="1"/>
          </p:cNvSpPr>
          <p:nvPr>
            <p:ph type="title"/>
          </p:nvPr>
        </p:nvSpPr>
        <p:spPr>
          <a:xfrm>
            <a:off x="685801" y="753533"/>
            <a:ext cx="10819660" cy="3090498"/>
          </a:xfrm>
        </p:spPr>
        <p:txBody>
          <a:bodyPr>
            <a:normAutofit fontScale="90000"/>
          </a:bodyPr>
          <a:lstStyle/>
          <a:p>
            <a:r>
              <a:rPr lang="pt-BR" sz="2800" b="0" i="0" u="none" strike="noStrike" dirty="0" err="1">
                <a:solidFill>
                  <a:schemeClr val="accent3">
                    <a:lumMod val="50000"/>
                  </a:schemeClr>
                </a:solidFill>
                <a:effectLst/>
                <a:latin typeface="Verdana" panose="020B0604030504040204" pitchFamily="34" charset="0"/>
                <a:hlinkClick r:id="rId2">
                  <a:extLst>
                    <a:ext uri="{A12FA001-AC4F-418D-AE19-62706E023703}">
                      <ahyp:hlinkClr xmlns:ahyp="http://schemas.microsoft.com/office/drawing/2018/hyperlinkcolor" val="tx"/>
                    </a:ext>
                  </a:extLst>
                </a:hlinkClick>
              </a:rPr>
              <a:t>lberto</a:t>
            </a:r>
            <a:r>
              <a:rPr lang="pt-BR" sz="2800" b="0" i="0" u="none" strike="noStrike" dirty="0">
                <a:solidFill>
                  <a:schemeClr val="accent3">
                    <a:lumMod val="50000"/>
                  </a:schemeClr>
                </a:solidFill>
                <a:effectLst/>
                <a:latin typeface="Verdana" panose="020B0604030504040204" pitchFamily="34" charset="0"/>
                <a:hlinkClick r:id="rId2">
                  <a:extLst>
                    <a:ext uri="{A12FA001-AC4F-418D-AE19-62706E023703}">
                      <ahyp:hlinkClr xmlns:ahyp="http://schemas.microsoft.com/office/drawing/2018/hyperlinkcolor" val="tx"/>
                    </a:ext>
                  </a:extLst>
                </a:hlinkClick>
              </a:rPr>
              <a:t> Caeiro</a:t>
            </a:r>
            <a:r>
              <a:rPr lang="pt-BR" sz="2800" b="0" i="0" dirty="0">
                <a:solidFill>
                  <a:schemeClr val="accent3">
                    <a:lumMod val="50000"/>
                  </a:schemeClr>
                </a:solidFill>
                <a:effectLst/>
                <a:latin typeface="Verdana" panose="020B0604030504040204" pitchFamily="34" charset="0"/>
              </a:rPr>
              <a:t> era amigo da sua tristeza: </a:t>
            </a:r>
            <a:br>
              <a:rPr lang="pt-BR" sz="2800" b="0" i="0" dirty="0">
                <a:solidFill>
                  <a:schemeClr val="accent3">
                    <a:lumMod val="50000"/>
                  </a:schemeClr>
                </a:solidFill>
                <a:effectLst/>
                <a:latin typeface="Verdana" panose="020B0604030504040204" pitchFamily="34" charset="0"/>
              </a:rPr>
            </a:br>
            <a:r>
              <a:rPr lang="pt-BR" sz="2800" b="0" i="1" dirty="0">
                <a:solidFill>
                  <a:schemeClr val="accent1"/>
                </a:solidFill>
                <a:effectLst/>
                <a:latin typeface="Verdana" panose="020B0604030504040204" pitchFamily="34" charset="0"/>
              </a:rPr>
              <a:t>“</a:t>
            </a:r>
            <a:r>
              <a:rPr lang="pt-BR" sz="2800" b="1" i="1" dirty="0">
                <a:solidFill>
                  <a:schemeClr val="accent1"/>
                </a:solidFill>
                <a:effectLst/>
                <a:latin typeface="Verdana" panose="020B0604030504040204" pitchFamily="34" charset="0"/>
              </a:rPr>
              <a:t>Mas eu fico triste como um pôr de sol quando esfria no fundo da planície e se sente a noite entrada como uma borboleta pela janela”</a:t>
            </a:r>
            <a:r>
              <a:rPr lang="pt-BR" sz="2800" b="1" i="0" dirty="0">
                <a:solidFill>
                  <a:schemeClr val="accent1"/>
                </a:solidFill>
                <a:effectLst/>
                <a:latin typeface="Verdana" panose="020B0604030504040204" pitchFamily="34" charset="0"/>
              </a:rPr>
              <a:t>. </a:t>
            </a:r>
            <a:br>
              <a:rPr lang="pt-BR" sz="2800" b="1" i="0" dirty="0">
                <a:solidFill>
                  <a:schemeClr val="accent3">
                    <a:lumMod val="50000"/>
                  </a:schemeClr>
                </a:solidFill>
                <a:effectLst/>
                <a:latin typeface="Verdana" panose="020B0604030504040204" pitchFamily="34" charset="0"/>
              </a:rPr>
            </a:br>
            <a:r>
              <a:rPr lang="pt-BR" sz="2800" b="0" i="0" dirty="0">
                <a:solidFill>
                  <a:schemeClr val="accent3">
                    <a:lumMod val="50000"/>
                  </a:schemeClr>
                </a:solidFill>
                <a:effectLst/>
                <a:latin typeface="Verdana" panose="020B0604030504040204" pitchFamily="34" charset="0"/>
              </a:rPr>
              <a:t>E concluiu: </a:t>
            </a:r>
            <a:r>
              <a:rPr lang="pt-BR" sz="2800" b="0" i="1" dirty="0">
                <a:solidFill>
                  <a:schemeClr val="accent3">
                    <a:lumMod val="50000"/>
                  </a:schemeClr>
                </a:solidFill>
                <a:effectLst/>
                <a:latin typeface="Verdana" panose="020B0604030504040204" pitchFamily="34" charset="0"/>
              </a:rPr>
              <a:t>“Mas minha tristeza é sossego porque é natural e justa e é o que deve estar na alma…”</a:t>
            </a:r>
            <a:r>
              <a:rPr lang="pt-BR" sz="2800" b="0" i="0" dirty="0">
                <a:solidFill>
                  <a:schemeClr val="accent3">
                    <a:lumMod val="50000"/>
                  </a:schemeClr>
                </a:solidFill>
                <a:effectLst/>
                <a:latin typeface="Verdana" panose="020B0604030504040204" pitchFamily="34" charset="0"/>
              </a:rPr>
              <a:t>.</a:t>
            </a:r>
            <a:endParaRPr lang="pt-BR" sz="2800" dirty="0">
              <a:solidFill>
                <a:schemeClr val="accent3">
                  <a:lumMod val="50000"/>
                </a:schemeClr>
              </a:solidFill>
            </a:endParaRPr>
          </a:p>
        </p:txBody>
      </p:sp>
    </p:spTree>
    <p:extLst>
      <p:ext uri="{BB962C8B-B14F-4D97-AF65-F5344CB8AC3E}">
        <p14:creationId xmlns:p14="http://schemas.microsoft.com/office/powerpoint/2010/main" val="34476637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AD2FC17-0EF5-4EB8-BC4F-A088C8A7258E}"/>
              </a:ext>
            </a:extLst>
          </p:cNvPr>
          <p:cNvSpPr>
            <a:spLocks noGrp="1"/>
          </p:cNvSpPr>
          <p:nvPr>
            <p:ph type="title"/>
          </p:nvPr>
        </p:nvSpPr>
        <p:spPr>
          <a:xfrm>
            <a:off x="534879" y="1225118"/>
            <a:ext cx="10801905" cy="2281562"/>
          </a:xfrm>
        </p:spPr>
        <p:txBody>
          <a:bodyPr>
            <a:normAutofit/>
          </a:bodyPr>
          <a:lstStyle/>
          <a:p>
            <a:pPr algn="ctr"/>
            <a:r>
              <a:rPr lang="pt-BR" sz="2800" b="0" i="0" dirty="0">
                <a:solidFill>
                  <a:schemeClr val="accent3">
                    <a:lumMod val="75000"/>
                  </a:schemeClr>
                </a:solidFill>
                <a:effectLst/>
                <a:latin typeface="Verdana" panose="020B0604030504040204" pitchFamily="34" charset="0"/>
              </a:rPr>
              <a:t>Para haver compaixão, é preciso saber estar triste. </a:t>
            </a:r>
            <a:br>
              <a:rPr lang="pt-BR" sz="2800" b="0" i="0" dirty="0">
                <a:solidFill>
                  <a:schemeClr val="accent3">
                    <a:lumMod val="75000"/>
                  </a:schemeClr>
                </a:solidFill>
                <a:effectLst/>
                <a:latin typeface="Verdana" panose="020B0604030504040204" pitchFamily="34" charset="0"/>
              </a:rPr>
            </a:br>
            <a:br>
              <a:rPr lang="pt-BR" sz="2800" b="0" i="0" dirty="0">
                <a:solidFill>
                  <a:schemeClr val="accent3">
                    <a:lumMod val="75000"/>
                  </a:schemeClr>
                </a:solidFill>
                <a:effectLst/>
                <a:latin typeface="Verdana" panose="020B0604030504040204" pitchFamily="34" charset="0"/>
              </a:rPr>
            </a:br>
            <a:r>
              <a:rPr lang="pt-BR" sz="2800" b="1" i="0" dirty="0">
                <a:solidFill>
                  <a:schemeClr val="accent1"/>
                </a:solidFill>
                <a:effectLst/>
                <a:latin typeface="Verdana" panose="020B0604030504040204" pitchFamily="34" charset="0"/>
              </a:rPr>
              <a:t>Porque compaixão é sentir a tristeza de um outro</a:t>
            </a:r>
            <a:r>
              <a:rPr lang="pt-BR" b="0" i="0" dirty="0">
                <a:solidFill>
                  <a:srgbClr val="222222"/>
                </a:solidFill>
                <a:effectLst/>
                <a:latin typeface="Verdana" panose="020B0604030504040204" pitchFamily="34" charset="0"/>
              </a:rPr>
              <a:t>.</a:t>
            </a:r>
            <a:endParaRPr lang="pt-BR" dirty="0"/>
          </a:p>
        </p:txBody>
      </p:sp>
    </p:spTree>
    <p:extLst>
      <p:ext uri="{BB962C8B-B14F-4D97-AF65-F5344CB8AC3E}">
        <p14:creationId xmlns:p14="http://schemas.microsoft.com/office/powerpoint/2010/main" val="5337025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ADEA27B-107A-4E30-9E97-01A3F147AB23}"/>
              </a:ext>
            </a:extLst>
          </p:cNvPr>
          <p:cNvSpPr>
            <a:spLocks noGrp="1"/>
          </p:cNvSpPr>
          <p:nvPr>
            <p:ph type="title"/>
          </p:nvPr>
        </p:nvSpPr>
        <p:spPr>
          <a:xfrm>
            <a:off x="685800" y="753533"/>
            <a:ext cx="10820399" cy="3729690"/>
          </a:xfrm>
        </p:spPr>
        <p:txBody>
          <a:bodyPr>
            <a:noAutofit/>
          </a:bodyPr>
          <a:lstStyle/>
          <a:p>
            <a:r>
              <a:rPr lang="pt-BR" sz="2400" b="0" i="0" dirty="0">
                <a:solidFill>
                  <a:schemeClr val="accent3">
                    <a:lumMod val="75000"/>
                  </a:schemeClr>
                </a:solidFill>
                <a:effectLst/>
                <a:latin typeface="Verdana" panose="020B0604030504040204" pitchFamily="34" charset="0"/>
              </a:rPr>
              <a:t>Eu havia levado minha filha de seis anos para ver o E. T. Ao fim do filme ela chorava convulsivamente. Jantou chorando. Resolvi fazer uma brincadeira: “Vamos no jardim ver a estrelinha do E. T.!”. Fomos, mas o céu estava coberto de nuvens. Não se via a estrelinha do E. T. Improvisei. Corri para trás de uma árvore e disse: “O E. T. está aqui!”. Ela me disse: </a:t>
            </a:r>
            <a:r>
              <a:rPr lang="pt-BR" sz="2400" b="1" i="0" dirty="0">
                <a:solidFill>
                  <a:schemeClr val="accent1"/>
                </a:solidFill>
                <a:effectLst/>
                <a:latin typeface="Verdana" panose="020B0604030504040204" pitchFamily="34" charset="0"/>
              </a:rPr>
              <a:t>“Não seja tolo, papai. O E. T. não existe!”. Contra-ataquei: “Não existe? E por que você estava chorando se ele não existe?”. Veio a resposta definitiva: “Eu estava chorando porque o E. T. não existe…”.</a:t>
            </a:r>
            <a:endParaRPr lang="pt-BR" sz="2400" b="1" dirty="0">
              <a:solidFill>
                <a:schemeClr val="accent1"/>
              </a:solidFill>
            </a:endParaRPr>
          </a:p>
        </p:txBody>
      </p:sp>
    </p:spTree>
    <p:extLst>
      <p:ext uri="{BB962C8B-B14F-4D97-AF65-F5344CB8AC3E}">
        <p14:creationId xmlns:p14="http://schemas.microsoft.com/office/powerpoint/2010/main" val="39123244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5E3D2CE-A7EB-474F-BA57-CF5D498E72F5}"/>
              </a:ext>
            </a:extLst>
          </p:cNvPr>
          <p:cNvSpPr>
            <a:spLocks noGrp="1"/>
          </p:cNvSpPr>
          <p:nvPr>
            <p:ph type="title"/>
          </p:nvPr>
        </p:nvSpPr>
        <p:spPr>
          <a:xfrm>
            <a:off x="685800" y="753533"/>
            <a:ext cx="10837416" cy="3365706"/>
          </a:xfrm>
        </p:spPr>
        <p:txBody>
          <a:bodyPr>
            <a:normAutofit/>
          </a:bodyPr>
          <a:lstStyle/>
          <a:p>
            <a:pPr algn="ctr"/>
            <a:r>
              <a:rPr lang="pt-BR" sz="2800" i="0" dirty="0">
                <a:solidFill>
                  <a:schemeClr val="accent3">
                    <a:lumMod val="75000"/>
                  </a:schemeClr>
                </a:solidFill>
                <a:effectLst/>
                <a:latin typeface="Verdana" panose="020B0604030504040204" pitchFamily="34" charset="0"/>
              </a:rPr>
              <a:t>Pensei então que um caminho para se ensinar compaixão, que é o mesmo caminho para se ensinar a tristeza, são as artes que trazem à existência as coisas que não existem: a literatura, o cinema, o teatro. </a:t>
            </a:r>
            <a:br>
              <a:rPr lang="pt-BR" sz="2800" i="0" dirty="0">
                <a:solidFill>
                  <a:schemeClr val="accent3">
                    <a:lumMod val="75000"/>
                  </a:schemeClr>
                </a:solidFill>
                <a:effectLst/>
                <a:latin typeface="Verdana" panose="020B0604030504040204" pitchFamily="34" charset="0"/>
              </a:rPr>
            </a:br>
            <a:br>
              <a:rPr lang="pt-BR" sz="2800" i="0" dirty="0">
                <a:solidFill>
                  <a:schemeClr val="accent3">
                    <a:lumMod val="75000"/>
                  </a:schemeClr>
                </a:solidFill>
                <a:effectLst/>
                <a:latin typeface="Verdana" panose="020B0604030504040204" pitchFamily="34" charset="0"/>
              </a:rPr>
            </a:br>
            <a:r>
              <a:rPr lang="pt-BR" sz="2800" b="1" i="0" dirty="0">
                <a:solidFill>
                  <a:schemeClr val="accent1"/>
                </a:solidFill>
                <a:effectLst/>
                <a:latin typeface="Verdana" panose="020B0604030504040204" pitchFamily="34" charset="0"/>
              </a:rPr>
              <a:t>As artes produzem a beleza. E a beleza enche os olhos d’água</a:t>
            </a:r>
            <a:r>
              <a:rPr lang="pt-BR" sz="2800" i="0" dirty="0">
                <a:solidFill>
                  <a:schemeClr val="accent3">
                    <a:lumMod val="75000"/>
                  </a:schemeClr>
                </a:solidFill>
                <a:effectLst/>
                <a:latin typeface="Verdana" panose="020B0604030504040204" pitchFamily="34" charset="0"/>
              </a:rPr>
              <a:t>…</a:t>
            </a:r>
            <a:endParaRPr lang="pt-BR" sz="2800" dirty="0">
              <a:solidFill>
                <a:schemeClr val="accent3">
                  <a:lumMod val="75000"/>
                </a:schemeClr>
              </a:solidFill>
            </a:endParaRPr>
          </a:p>
        </p:txBody>
      </p:sp>
    </p:spTree>
    <p:extLst>
      <p:ext uri="{BB962C8B-B14F-4D97-AF65-F5344CB8AC3E}">
        <p14:creationId xmlns:p14="http://schemas.microsoft.com/office/powerpoint/2010/main" val="2873909777"/>
      </p:ext>
    </p:extLst>
  </p:cSld>
  <p:clrMapOvr>
    <a:masterClrMapping/>
  </p:clrMapOvr>
</p:sld>
</file>

<file path=ppt/theme/theme1.xml><?xml version="1.0" encoding="utf-8"?>
<a:theme xmlns:a="http://schemas.openxmlformats.org/drawingml/2006/main" name="Trilha de Vapor">
  <a:themeElements>
    <a:clrScheme name="Vapor Trail">
      <a:dk1>
        <a:sysClr val="windowText" lastClr="000000"/>
      </a:dk1>
      <a:lt1>
        <a:sysClr val="window" lastClr="FFFFFF"/>
      </a:lt1>
      <a:dk2>
        <a:srgbClr val="454545"/>
      </a:dk2>
      <a:lt2>
        <a:srgbClr val="DADADA"/>
      </a:lt2>
      <a:accent1>
        <a:srgbClr val="E5224E"/>
      </a:accent1>
      <a:accent2>
        <a:srgbClr val="9D074E"/>
      </a:accent2>
      <a:accent3>
        <a:srgbClr val="7F2294"/>
      </a:accent3>
      <a:accent4>
        <a:srgbClr val="8D65EA"/>
      </a:accent4>
      <a:accent5>
        <a:srgbClr val="588FE2"/>
      </a:accent5>
      <a:accent6>
        <a:srgbClr val="127CA4"/>
      </a:accent6>
      <a:hlink>
        <a:srgbClr val="FB4AB6"/>
      </a:hlink>
      <a:folHlink>
        <a:srgbClr val="F98FE9"/>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6DB8EB18-3657-4051-A897-2ED38832359E}"/>
    </a:ext>
  </a:extLst>
</a:theme>
</file>

<file path=docProps/app.xml><?xml version="1.0" encoding="utf-8"?>
<Properties xmlns="http://schemas.openxmlformats.org/officeDocument/2006/extended-properties" xmlns:vt="http://schemas.openxmlformats.org/officeDocument/2006/docPropsVTypes">
  <Template>TM04033937[[fn=Trilha de Vapor]]</Template>
  <TotalTime>39</TotalTime>
  <Words>578</Words>
  <Application>Microsoft Office PowerPoint</Application>
  <PresentationFormat>Widescreen</PresentationFormat>
  <Paragraphs>11</Paragraphs>
  <Slides>11</Slides>
  <Notes>0</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11</vt:i4>
      </vt:variant>
    </vt:vector>
  </HeadingPairs>
  <TitlesOfParts>
    <vt:vector size="16" baseType="lpstr">
      <vt:lpstr>Arial</vt:lpstr>
      <vt:lpstr>Century Gothic</vt:lpstr>
      <vt:lpstr>Roboto</vt:lpstr>
      <vt:lpstr>Verdana</vt:lpstr>
      <vt:lpstr>Trilha de Vapor</vt:lpstr>
      <vt:lpstr>  ‘Ensinando a tristeza’ um fabuloso conto de Rubem Alves </vt:lpstr>
      <vt:lpstr>Gosto de ler as Escrituras Sagradas. Mas leio como quem garimpa ouro.   Para se encontrar uma pequena pepita, quanto cascalho há de se jogar fora  Acho até que foi arte de Deus… Foi ele mesmo que misturou cascalho e pepitas, alegria e tristeza (...) </vt:lpstr>
      <vt:lpstr>Nas minhas garimpagens pelas Escrituras Sagradas encontrei esta pepita:    “Melhor é a tristeza que o riso. Porque com a tristeza do rosto se faz melhor o coração”.  </vt:lpstr>
      <vt:lpstr>“Pode-se ensinar compaixão?”. Essa pergunta surgiu quando minha neta, sem razão alguma, deixou a mesa no meio do almoço e foi para a sala da televisão chorar. Fui atrás dela para entender a razão do seu choro. Ela me disse: “Vô, quando eu vejo uma pessoa chorando, o meu coração fica triste junto ao coração dela…”.</vt:lpstr>
      <vt:lpstr>Sem o saber, a menina havia definido o que é a compaixão. Eu não disse. Quem disse foi a Adélia, que “a poesia é pura compaixão”. A poesia é triste. E acrescentou, pra ninguém entender, “por prazer da tristeza eu vivo alegre”.</vt:lpstr>
      <vt:lpstr>lberto Caeiro era amigo da sua tristeza:  “Mas eu fico triste como um pôr de sol quando esfria no fundo da planície e se sente a noite entrada como uma borboleta pela janela”.  E concluiu: “Mas minha tristeza é sossego porque é natural e justa e é o que deve estar na alma…”.</vt:lpstr>
      <vt:lpstr>Para haver compaixão, é preciso saber estar triste.   Porque compaixão é sentir a tristeza de um outro.</vt:lpstr>
      <vt:lpstr>Eu havia levado minha filha de seis anos para ver o E. T. Ao fim do filme ela chorava convulsivamente. Jantou chorando. Resolvi fazer uma brincadeira: “Vamos no jardim ver a estrelinha do E. T.!”. Fomos, mas o céu estava coberto de nuvens. Não se via a estrelinha do E. T. Improvisei. Corri para trás de uma árvore e disse: “O E. T. está aqui!”. Ela me disse: “Não seja tolo, papai. O E. T. não existe!”. Contra-ataquei: “Não existe? E por que você estava chorando se ele não existe?”. Veio a resposta definitiva: “Eu estava chorando porque o E. T. não existe…”.</vt:lpstr>
      <vt:lpstr>Pensei então que um caminho para se ensinar compaixão, que é o mesmo caminho para se ensinar a tristeza, são as artes que trazem à existência as coisas que não existem: a literatura, o cinema, o teatro.   As artes produzem a beleza. E a beleza enche os olhos d’água…</vt:lpstr>
      <vt:lpstr>Meus amigos podem ficar tranquilos.  Sou triste sim. Mas minha tristeza “é natural e justa e é o que deve estar na alma…”.   Volto às Escrituras Sagradas:  “Com a tristeza do rosto se faz melhor o coração”.</vt:lpstr>
      <vt:lpstr>Rubem Alves, no livro “Pimentas – para provocar um incêndio, não é preciso fogo”. {contos} Editora Planeta, 2012.</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‘Ensinando a tristeza’ um fabuloso conto de Rubem Alves </dc:title>
  <dc:creator>GUSTAVO MALUZA</dc:creator>
  <cp:lastModifiedBy>GUSTAVO MALUZA</cp:lastModifiedBy>
  <cp:revision>2</cp:revision>
  <dcterms:created xsi:type="dcterms:W3CDTF">2020-12-09T00:52:57Z</dcterms:created>
  <dcterms:modified xsi:type="dcterms:W3CDTF">2020-12-09T01:31:59Z</dcterms:modified>
</cp:coreProperties>
</file>